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4" r:id="rId6"/>
    <p:sldId id="262" r:id="rId7"/>
    <p:sldId id="263" r:id="rId8"/>
    <p:sldId id="261" r:id="rId9"/>
    <p:sldId id="26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0A2D82-667D-4D30-82BF-1ECA1073DAB0}" v="2637" dt="2023-03-20T02:19:34.3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0333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67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99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25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171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72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536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457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4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482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91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localhost:8080/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mailto:shimelfenikh_andrey@mail.ru" TargetMode="External"/><Relationship Id="rId3" Type="http://schemas.openxmlformats.org/officeDocument/2006/relationships/image" Target="../media/image20.png"/><Relationship Id="rId7" Type="http://schemas.openxmlformats.org/officeDocument/2006/relationships/hyperlink" Target="mailto:vsgolovastov@mail.ru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lena.tyulkina20022002@mail.ru" TargetMode="External"/><Relationship Id="rId5" Type="http://schemas.openxmlformats.org/officeDocument/2006/relationships/hyperlink" Target="mailto:aleximtb@gmail.com" TargetMode="External"/><Relationship Id="rId4" Type="http://schemas.openxmlformats.org/officeDocument/2006/relationships/image" Target="../media/image21.pn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ds.challenge23@gmail.com" TargetMode="External"/><Relationship Id="rId2" Type="http://schemas.openxmlformats.org/officeDocument/2006/relationships/hyperlink" Target="https://miro.com/app/board/uXjVMd_wpR4=/?share_link_id=6438715479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6F48AD3-C8B3-4F74-B546-F12937F7D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497812" cy="3204134"/>
          </a:xfrm>
        </p:spPr>
        <p:txBody>
          <a:bodyPr anchor="b">
            <a:normAutofit/>
          </a:bodyPr>
          <a:lstStyle/>
          <a:p>
            <a:r>
              <a:rPr lang="ru-RU" sz="4800" dirty="0">
                <a:cs typeface="Calibri Light"/>
              </a:rPr>
              <a:t>CUP IT </a:t>
            </a:r>
            <a:br>
              <a:rPr lang="ru-RU" sz="4800" dirty="0">
                <a:cs typeface="Calibri Light"/>
              </a:rPr>
            </a:br>
            <a:r>
              <a:rPr lang="ru-RU" sz="4800" dirty="0">
                <a:cs typeface="Calibri Light"/>
              </a:rPr>
              <a:t>Data Science </a:t>
            </a:r>
            <a:br>
              <a:rPr lang="ru-RU" sz="4800" dirty="0">
                <a:ea typeface="+mj-lt"/>
                <a:cs typeface="Calibri Light"/>
              </a:rPr>
            </a:br>
            <a:r>
              <a:rPr lang="ru-RU" sz="4800" dirty="0">
                <a:ea typeface="+mj-lt"/>
                <a:cs typeface="+mj-lt"/>
              </a:rPr>
              <a:t>2023</a:t>
            </a:r>
            <a:endParaRPr lang="ru-RU" sz="4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latin typeface="Calibri"/>
                <a:cs typeface="Calibri"/>
              </a:rPr>
              <a:t>Команда </a:t>
            </a:r>
          </a:p>
          <a:p>
            <a:r>
              <a:rPr lang="ru-RU" b="1" dirty="0" err="1">
                <a:latin typeface="Calibri"/>
                <a:cs typeface="Calibri"/>
              </a:rPr>
              <a:t>code_squad</a:t>
            </a:r>
            <a:endParaRPr lang="ru-RU" b="1" dirty="0">
              <a:latin typeface="Calibri"/>
              <a:cs typeface="Calibri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41EE6856-2D5C-C13B-0A27-C1917F4BB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135" y="3938948"/>
            <a:ext cx="2143125" cy="2143125"/>
          </a:xfrm>
          <a:prstGeom prst="rect">
            <a:avLst/>
          </a:prstGeom>
        </p:spPr>
      </p:pic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50A0A0E6-7AC3-C406-D2C8-41E8E808C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551" y="862192"/>
            <a:ext cx="2143125" cy="2143125"/>
          </a:xfrm>
          <a:prstGeom prst="rect">
            <a:avLst/>
          </a:prstGeom>
        </p:spPr>
      </p:pic>
      <p:pic>
        <p:nvPicPr>
          <p:cNvPr id="8" name="Рисунок 8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49D7653C-E025-43B8-2E2C-52CE1D5BCD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136" y="775929"/>
            <a:ext cx="2143125" cy="2143125"/>
          </a:xfrm>
          <a:prstGeom prst="rect">
            <a:avLst/>
          </a:prstGeom>
        </p:spPr>
      </p:pic>
      <p:pic>
        <p:nvPicPr>
          <p:cNvPr id="9" name="Рисунок 9">
            <a:extLst>
              <a:ext uri="{FF2B5EF4-FFF2-40B4-BE49-F238E27FC236}">
                <a16:creationId xmlns:a16="http://schemas.microsoft.com/office/drawing/2014/main" id="{00BA7225-D6B1-E206-E489-4CBA4ED601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0551" y="385268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2030F0-65A2-6146-801D-70C8D483D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/>
              <a:t>Предобработка данных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EC37BCF-5337-85D9-7A5B-739329273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0002" y="2252870"/>
            <a:ext cx="3541616" cy="357462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600" dirty="0" err="1">
                <a:latin typeface="Calibri"/>
                <a:ea typeface="+mn-lt"/>
                <a:cs typeface="+mn-lt"/>
              </a:rPr>
              <a:t>Решение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кейса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мы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начали</a:t>
            </a:r>
            <a:r>
              <a:rPr lang="en-US" sz="1600" dirty="0">
                <a:latin typeface="Calibri"/>
                <a:ea typeface="+mn-lt"/>
                <a:cs typeface="+mn-lt"/>
              </a:rPr>
              <a:t> с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предобработки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комментариев</a:t>
            </a:r>
            <a:r>
              <a:rPr lang="en-US" sz="1600" dirty="0">
                <a:latin typeface="Calibri"/>
                <a:ea typeface="+mn-lt"/>
                <a:cs typeface="+mn-lt"/>
              </a:rPr>
              <a:t>.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Использовали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библиотеки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Gensim</a:t>
            </a:r>
            <a:r>
              <a:rPr lang="en-US" sz="1600" dirty="0">
                <a:latin typeface="Calibri"/>
                <a:ea typeface="+mn-lt"/>
                <a:cs typeface="+mn-lt"/>
              </a:rPr>
              <a:t>, Re и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Nltk</a:t>
            </a:r>
            <a:r>
              <a:rPr lang="en-US" sz="1600" dirty="0">
                <a:latin typeface="Calibri"/>
                <a:ea typeface="+mn-lt"/>
                <a:cs typeface="+mn-lt"/>
              </a:rPr>
              <a:t>:</a:t>
            </a:r>
            <a:endParaRPr lang="ru-RU" sz="1600" dirty="0">
              <a:latin typeface="Calibri"/>
              <a:cs typeface="Calibri Light"/>
            </a:endParaRPr>
          </a:p>
          <a:p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выгрузили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стоп-слова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из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библиотеки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Gensim</a:t>
            </a:r>
            <a:r>
              <a:rPr lang="en-US" sz="1600" dirty="0">
                <a:latin typeface="Calibri"/>
                <a:ea typeface="+mn-lt"/>
                <a:cs typeface="+mn-lt"/>
              </a:rPr>
              <a:t> и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добавили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дополнительные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стоп-слова</a:t>
            </a:r>
            <a:r>
              <a:rPr lang="en-US" sz="1600" dirty="0">
                <a:latin typeface="Calibri"/>
                <a:ea typeface="+mn-lt"/>
                <a:cs typeface="+mn-lt"/>
              </a:rPr>
              <a:t>,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не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учитываемые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по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умолчанию</a:t>
            </a:r>
            <a:endParaRPr lang="en-US" sz="1600">
              <a:latin typeface="Calibri"/>
              <a:cs typeface="Calibri Light"/>
            </a:endParaRPr>
          </a:p>
          <a:p>
            <a:r>
              <a:rPr lang="en-US" sz="1600" dirty="0" err="1">
                <a:latin typeface="Calibri"/>
                <a:ea typeface="+mn-lt"/>
                <a:cs typeface="+mn-lt"/>
              </a:rPr>
              <a:t>написали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функцию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для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обработки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комментариев</a:t>
            </a:r>
            <a:r>
              <a:rPr lang="en-US" sz="1600" dirty="0">
                <a:latin typeface="Calibri"/>
                <a:ea typeface="+mn-lt"/>
                <a:cs typeface="+mn-lt"/>
              </a:rPr>
              <a:t>,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которая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проводит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токенизацию</a:t>
            </a:r>
            <a:r>
              <a:rPr lang="en-US" sz="1600" dirty="0">
                <a:latin typeface="Calibri"/>
                <a:ea typeface="+mn-lt"/>
                <a:cs typeface="+mn-lt"/>
              </a:rPr>
              <a:t>,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лемматизацию</a:t>
            </a:r>
            <a:r>
              <a:rPr lang="en-US" sz="1600" dirty="0">
                <a:latin typeface="Calibri"/>
                <a:ea typeface="+mn-lt"/>
                <a:cs typeface="+mn-lt"/>
              </a:rPr>
              <a:t>,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удаление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стоп-слов</a:t>
            </a:r>
            <a:r>
              <a:rPr lang="en-US" sz="1600" dirty="0">
                <a:latin typeface="Calibri"/>
                <a:ea typeface="+mn-lt"/>
                <a:cs typeface="+mn-lt"/>
              </a:rPr>
              <a:t> и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замену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ссылок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на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специальный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токен</a:t>
            </a:r>
            <a:endParaRPr lang="en-US" sz="1600">
              <a:latin typeface="Calibri"/>
              <a:cs typeface="Calibri Light"/>
            </a:endParaRPr>
          </a:p>
          <a:p>
            <a:endParaRPr lang="en-US" dirty="0"/>
          </a:p>
        </p:txBody>
      </p:sp>
      <p:pic>
        <p:nvPicPr>
          <p:cNvPr id="13" name="Рисунок 14" descr="Изображение выглядит как текст, газета&#10;&#10;Автоматически созданное описание">
            <a:extLst>
              <a:ext uri="{FF2B5EF4-FFF2-40B4-BE49-F238E27FC236}">
                <a16:creationId xmlns:a16="http://schemas.microsoft.com/office/drawing/2014/main" id="{0FE0E020-0EC5-5BDD-4156-4609BDCE14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695531" y="860154"/>
            <a:ext cx="7295647" cy="3680632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8E87DDB-6058-53FE-C57F-139A960AC15C}"/>
              </a:ext>
            </a:extLst>
          </p:cNvPr>
          <p:cNvSpPr txBox="1"/>
          <p:nvPr/>
        </p:nvSpPr>
        <p:spPr>
          <a:xfrm>
            <a:off x="4779534" y="4809851"/>
            <a:ext cx="7106478" cy="132343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600" dirty="0">
                <a:latin typeface="Calibri"/>
                <a:cs typeface="Calibri"/>
              </a:rPr>
              <a:t>Для оценки качества предобработки мы построили облако слов. </a:t>
            </a:r>
            <a:r>
              <a:rPr lang="ru-RU" sz="1600" dirty="0">
                <a:latin typeface="Calibri"/>
                <a:ea typeface="+mn-lt"/>
                <a:cs typeface="+mn-lt"/>
              </a:rPr>
              <a:t>Оно показало, что данные были очищены от шума: в нём нет отдельно встречающихся букв, артиклей, предлогов и другого шума. Мы заметили, что пользователи часто используют ссылки и обсуждают различные темы, включая работу, бизнес и программирование.</a:t>
            </a:r>
            <a:endParaRPr lang="ru-RU" sz="1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8053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32DF175-2DD8-4694-B4BB-045DCFCE7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8612" y="633619"/>
            <a:ext cx="6852464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61C25D-45A0-1AB8-06CB-3F261A2DD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16" y="978408"/>
            <a:ext cx="6003511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/>
              <a:t>Векторизация</a:t>
            </a:r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44BF35B-5F02-D2DF-0F79-CDF6CC152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367" y="305214"/>
            <a:ext cx="4564351" cy="95067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604" y="1181536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53073" y="2121408"/>
            <a:ext cx="582472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5201157-18AA-D9F0-0598-EE88330C65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60931" y="309448"/>
            <a:ext cx="4559969" cy="341376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51B6C43-0A10-D7C2-6875-4FDAD2C019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6864" y="2359152"/>
            <a:ext cx="6003511" cy="342900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 err="1">
                <a:ea typeface="+mn-lt"/>
                <a:cs typeface="+mn-lt"/>
              </a:rPr>
              <a:t>Для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векторизации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слов</a:t>
            </a:r>
            <a:r>
              <a:rPr lang="en-US" sz="2000" dirty="0">
                <a:ea typeface="+mn-lt"/>
                <a:cs typeface="+mn-lt"/>
              </a:rPr>
              <a:t> в </a:t>
            </a:r>
            <a:r>
              <a:rPr lang="en-US" sz="2000" dirty="0" err="1">
                <a:ea typeface="+mn-lt"/>
                <a:cs typeface="+mn-lt"/>
              </a:rPr>
              <a:t>текстах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наша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команда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использовала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метод</a:t>
            </a:r>
            <a:r>
              <a:rPr lang="en-US" sz="2000" dirty="0">
                <a:ea typeface="+mn-lt"/>
                <a:cs typeface="+mn-lt"/>
              </a:rPr>
              <a:t> Word2Vec, </a:t>
            </a:r>
            <a:r>
              <a:rPr lang="en-US" sz="2000" dirty="0" err="1">
                <a:ea typeface="+mn-lt"/>
                <a:cs typeface="+mn-lt"/>
              </a:rPr>
              <a:t>т.к</a:t>
            </a:r>
            <a:r>
              <a:rPr lang="en-US" sz="2000" dirty="0">
                <a:ea typeface="+mn-lt"/>
                <a:cs typeface="+mn-lt"/>
              </a:rPr>
              <a:t>. </a:t>
            </a:r>
            <a:r>
              <a:rPr lang="en-US" sz="2000" dirty="0" err="1">
                <a:ea typeface="+mn-lt"/>
                <a:cs typeface="+mn-lt"/>
              </a:rPr>
              <a:t>он</a:t>
            </a:r>
            <a:r>
              <a:rPr lang="en-US" sz="2000" dirty="0">
                <a:ea typeface="+mn-lt"/>
                <a:cs typeface="+mn-lt"/>
              </a:rPr>
              <a:t>: </a:t>
            </a:r>
            <a:endParaRPr lang="ru-RU"/>
          </a:p>
          <a:p>
            <a:r>
              <a:rPr lang="en-US" sz="2000" dirty="0" err="1">
                <a:ea typeface="+mn-lt"/>
                <a:cs typeface="+mn-lt"/>
              </a:rPr>
              <a:t>Бестродейственный</a:t>
            </a:r>
            <a:r>
              <a:rPr lang="en-US" sz="2000" dirty="0">
                <a:ea typeface="+mn-lt"/>
                <a:cs typeface="+mn-lt"/>
              </a:rPr>
              <a:t>: </a:t>
            </a:r>
            <a:r>
              <a:rPr lang="en-US" sz="2000" dirty="0" err="1">
                <a:ea typeface="+mn-lt"/>
                <a:cs typeface="+mn-lt"/>
              </a:rPr>
              <a:t>создает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векторное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представление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текста</a:t>
            </a:r>
            <a:r>
              <a:rPr lang="en-US" sz="2000" dirty="0">
                <a:ea typeface="+mn-lt"/>
                <a:cs typeface="+mn-lt"/>
              </a:rPr>
              <a:t>, а </a:t>
            </a:r>
            <a:r>
              <a:rPr lang="en-US" sz="2000" dirty="0" err="1">
                <a:ea typeface="+mn-lt"/>
                <a:cs typeface="+mn-lt"/>
              </a:rPr>
              <a:t>потому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потребляет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мало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памяти</a:t>
            </a:r>
            <a:r>
              <a:rPr lang="en-US" sz="2000" dirty="0">
                <a:ea typeface="+mn-lt"/>
                <a:cs typeface="+mn-lt"/>
              </a:rPr>
              <a:t>;</a:t>
            </a:r>
            <a:endParaRPr lang="en-US" sz="2000" dirty="0"/>
          </a:p>
          <a:p>
            <a:r>
              <a:rPr lang="en-US" sz="2000" dirty="0" err="1">
                <a:ea typeface="+mn-lt"/>
                <a:cs typeface="+mn-lt"/>
              </a:rPr>
              <a:t>позволяет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измерять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семантическую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близость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между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словами</a:t>
            </a:r>
            <a:r>
              <a:rPr lang="en-US" sz="2000" dirty="0">
                <a:ea typeface="+mn-lt"/>
                <a:cs typeface="+mn-lt"/>
              </a:rPr>
              <a:t> (</a:t>
            </a:r>
            <a:r>
              <a:rPr lang="en-US" sz="2000" dirty="0" err="1">
                <a:ea typeface="+mn-lt"/>
                <a:cs typeface="+mn-lt"/>
              </a:rPr>
              <a:t>учитывает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контекст</a:t>
            </a:r>
            <a:r>
              <a:rPr lang="en-US" sz="2000" dirty="0">
                <a:ea typeface="+mn-lt"/>
                <a:cs typeface="+mn-lt"/>
              </a:rPr>
              <a:t>);</a:t>
            </a:r>
            <a:endParaRPr lang="en-US" dirty="0"/>
          </a:p>
          <a:p>
            <a:r>
              <a:rPr lang="en-US" sz="2000" dirty="0" err="1">
                <a:ea typeface="+mn-lt"/>
                <a:cs typeface="+mn-lt"/>
              </a:rPr>
              <a:t>имеет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большой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выбор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готовых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моделей</a:t>
            </a:r>
            <a:r>
              <a:rPr lang="en-US" sz="2000" dirty="0">
                <a:ea typeface="+mn-lt"/>
                <a:cs typeface="+mn-lt"/>
              </a:rPr>
              <a:t>, </a:t>
            </a:r>
            <a:r>
              <a:rPr lang="en-US" sz="2000" dirty="0" err="1">
                <a:ea typeface="+mn-lt"/>
                <a:cs typeface="+mn-lt"/>
              </a:rPr>
              <a:t>обученных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на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больших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корпусах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текстов</a:t>
            </a:r>
            <a:r>
              <a:rPr lang="en-US" sz="2000" dirty="0">
                <a:ea typeface="+mn-lt"/>
                <a:cs typeface="+mn-lt"/>
              </a:rPr>
              <a:t>, </a:t>
            </a:r>
            <a:r>
              <a:rPr lang="en-US" sz="2000" dirty="0" err="1">
                <a:ea typeface="+mn-lt"/>
                <a:cs typeface="+mn-lt"/>
              </a:rPr>
              <a:t>что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упрощает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работу</a:t>
            </a:r>
            <a:r>
              <a:rPr lang="en-US" sz="2000" dirty="0">
                <a:ea typeface="+mn-lt"/>
                <a:cs typeface="+mn-lt"/>
              </a:rPr>
              <a:t> с </a:t>
            </a:r>
            <a:r>
              <a:rPr lang="en-US" sz="2000" dirty="0" err="1">
                <a:ea typeface="+mn-lt"/>
                <a:cs typeface="+mn-lt"/>
              </a:rPr>
              <a:t>ним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 err="1">
              <a:ea typeface="+mn-lt"/>
              <a:cs typeface="+mn-lt"/>
            </a:endParaRPr>
          </a:p>
          <a:p>
            <a:pPr marL="0" indent="0">
              <a:buNone/>
            </a:pPr>
            <a:endParaRPr lang="en-US" sz="2000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85B131-47CE-8D03-E445-84AC93C7B343}"/>
              </a:ext>
            </a:extLst>
          </p:cNvPr>
          <p:cNvSpPr txBox="1"/>
          <p:nvPr/>
        </p:nvSpPr>
        <p:spPr>
          <a:xfrm>
            <a:off x="204096" y="3835004"/>
            <a:ext cx="4676077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 err="1">
                <a:latin typeface="Calibri"/>
                <a:ea typeface="+mn-lt"/>
                <a:cs typeface="+mn-lt"/>
              </a:rPr>
              <a:t>Мы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использовали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модель</a:t>
            </a:r>
            <a:r>
              <a:rPr lang="en-US" sz="1600" dirty="0">
                <a:latin typeface="Calibri"/>
                <a:ea typeface="+mn-lt"/>
                <a:cs typeface="+mn-lt"/>
              </a:rPr>
              <a:t> word2vec-google-news-300,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потому</a:t>
            </a:r>
            <a:r>
              <a:rPr lang="en-US" sz="1600" dirty="0">
                <a:latin typeface="Calibri"/>
                <a:ea typeface="+mn-lt"/>
                <a:cs typeface="+mn-lt"/>
              </a:rPr>
              <a:t> 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что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она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предобучена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на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большом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br>
              <a:rPr lang="en-US" sz="1600" dirty="0">
                <a:latin typeface="Calibri"/>
                <a:ea typeface="+mn-lt"/>
                <a:cs typeface="+mn-lt"/>
              </a:rPr>
            </a:br>
            <a:r>
              <a:rPr lang="en-US" sz="1600" dirty="0" err="1">
                <a:latin typeface="Calibri"/>
                <a:ea typeface="+mn-lt"/>
                <a:cs typeface="+mn-lt"/>
              </a:rPr>
              <a:t>объеме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текстов</a:t>
            </a:r>
            <a:r>
              <a:rPr lang="en-US" sz="1600" dirty="0">
                <a:latin typeface="Calibri"/>
                <a:ea typeface="+mn-lt"/>
                <a:cs typeface="+mn-lt"/>
              </a:rPr>
              <a:t> и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содержит</a:t>
            </a:r>
            <a:r>
              <a:rPr lang="en-US" sz="1600" dirty="0">
                <a:latin typeface="Calibri"/>
                <a:ea typeface="+mn-lt"/>
                <a:cs typeface="+mn-lt"/>
              </a:rPr>
              <a:t> 300-мерные </a:t>
            </a:r>
            <a:br>
              <a:rPr lang="en-US" sz="1600" dirty="0">
                <a:latin typeface="Calibri"/>
                <a:ea typeface="+mn-lt"/>
                <a:cs typeface="+mn-lt"/>
              </a:rPr>
            </a:br>
            <a:r>
              <a:rPr lang="en-US" sz="1600" dirty="0" err="1">
                <a:latin typeface="Calibri"/>
                <a:ea typeface="+mn-lt"/>
                <a:cs typeface="+mn-lt"/>
              </a:rPr>
              <a:t>векторы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для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каждого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слова</a:t>
            </a:r>
            <a:r>
              <a:rPr lang="en-US" sz="1600" dirty="0">
                <a:latin typeface="Calibri"/>
                <a:ea typeface="+mn-lt"/>
                <a:cs typeface="+mn-lt"/>
              </a:rPr>
              <a:t>,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что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делает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ее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хорошим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выбором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для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решения</a:t>
            </a:r>
            <a:r>
              <a:rPr lang="en-US" sz="1600" dirty="0">
                <a:latin typeface="Calibri"/>
                <a:ea typeface="+mn-lt"/>
                <a:cs typeface="+mn-lt"/>
              </a:rPr>
              <a:t> 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задачи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ранжирования</a:t>
            </a:r>
            <a:r>
              <a:rPr lang="en-US" sz="1600" dirty="0">
                <a:latin typeface="Calibri"/>
                <a:ea typeface="+mn-lt"/>
                <a:cs typeface="+mn-lt"/>
              </a:rPr>
              <a:t>.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Она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позволяет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вычислить</a:t>
            </a:r>
            <a:r>
              <a:rPr lang="en-US" sz="1600" dirty="0">
                <a:latin typeface="Calibri"/>
                <a:ea typeface="+mn-lt"/>
                <a:cs typeface="+mn-lt"/>
              </a:rPr>
              <a:t> 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семантические</a:t>
            </a:r>
            <a:r>
              <a:rPr lang="en-US" sz="1600" dirty="0">
                <a:latin typeface="Calibri"/>
                <a:ea typeface="+mn-lt"/>
                <a:cs typeface="+mn-lt"/>
              </a:rPr>
              <a:t> и </a:t>
            </a:r>
            <a:br>
              <a:rPr lang="en-US" sz="1600" dirty="0">
                <a:latin typeface="Calibri"/>
                <a:ea typeface="+mn-lt"/>
                <a:cs typeface="+mn-lt"/>
              </a:rPr>
            </a:br>
            <a:r>
              <a:rPr lang="en-US" sz="1600" dirty="0" err="1">
                <a:latin typeface="Calibri"/>
                <a:ea typeface="+mn-lt"/>
                <a:cs typeface="+mn-lt"/>
              </a:rPr>
              <a:t>синтаксические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связи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между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словами</a:t>
            </a:r>
            <a:r>
              <a:rPr lang="en-US" sz="1600" dirty="0">
                <a:latin typeface="Calibri"/>
                <a:ea typeface="+mn-lt"/>
                <a:cs typeface="+mn-lt"/>
              </a:rPr>
              <a:t> и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понять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их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br>
              <a:rPr lang="en-US" sz="1600" dirty="0">
                <a:latin typeface="Calibri"/>
                <a:ea typeface="+mn-lt"/>
                <a:cs typeface="+mn-lt"/>
              </a:rPr>
            </a:br>
            <a:r>
              <a:rPr lang="en-US" sz="1600" dirty="0" err="1">
                <a:latin typeface="Calibri"/>
                <a:ea typeface="+mn-lt"/>
                <a:cs typeface="+mn-lt"/>
              </a:rPr>
              <a:t>контекстуальный</a:t>
            </a:r>
            <a:r>
              <a:rPr lang="en-US" sz="1600" dirty="0">
                <a:latin typeface="Calibri"/>
                <a:ea typeface="+mn-lt"/>
                <a:cs typeface="+mn-lt"/>
              </a:rPr>
              <a:t> </a:t>
            </a:r>
            <a:r>
              <a:rPr lang="en-US" sz="1600" dirty="0" err="1">
                <a:latin typeface="Calibri"/>
                <a:ea typeface="+mn-lt"/>
                <a:cs typeface="+mn-lt"/>
              </a:rPr>
              <a:t>смысл</a:t>
            </a:r>
            <a:r>
              <a:rPr lang="en-US" sz="1600" dirty="0">
                <a:latin typeface="Calibri"/>
                <a:ea typeface="+mn-lt"/>
                <a:cs typeface="+mn-lt"/>
              </a:rPr>
              <a:t>.</a:t>
            </a:r>
            <a:endParaRPr lang="ru-RU" sz="1600" dirty="0">
              <a:latin typeface="Calibri"/>
              <a:cs typeface="Calibri"/>
            </a:endParaRPr>
          </a:p>
        </p:txBody>
      </p:sp>
      <p:sp>
        <p:nvSpPr>
          <p:cNvPr id="7" name="Стрелка: влево-вправо 6">
            <a:extLst>
              <a:ext uri="{FF2B5EF4-FFF2-40B4-BE49-F238E27FC236}">
                <a16:creationId xmlns:a16="http://schemas.microsoft.com/office/drawing/2014/main" id="{9A7924E1-C5CC-365D-60B2-072ABB6E1F4F}"/>
              </a:ext>
            </a:extLst>
          </p:cNvPr>
          <p:cNvSpPr/>
          <p:nvPr/>
        </p:nvSpPr>
        <p:spPr>
          <a:xfrm>
            <a:off x="5060523" y="631991"/>
            <a:ext cx="1926566" cy="258792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237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28CC49-80E9-B1C1-D31B-60803A5F0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/>
              <a:t>Выбор лучшего алгоритма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D14A68-6B29-3D60-E776-F3B77E0471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marL="0">
              <a:lnSpc>
                <a:spcPct val="100000"/>
              </a:lnSpc>
            </a:pPr>
            <a:r>
              <a:rPr lang="en-US" sz="1400"/>
              <a:t>Для обучения моделей мы взяли sample размером в 15.000 строк. Рассматривали следующие алгоритмы:</a:t>
            </a:r>
          </a:p>
          <a:p>
            <a:pPr>
              <a:lnSpc>
                <a:spcPct val="100000"/>
              </a:lnSpc>
            </a:pPr>
            <a:r>
              <a:rPr lang="en-US" sz="1400"/>
              <a:t>LogisticRegression</a:t>
            </a:r>
          </a:p>
          <a:p>
            <a:pPr>
              <a:lnSpc>
                <a:spcPct val="100000"/>
              </a:lnSpc>
            </a:pPr>
            <a:r>
              <a:rPr lang="en-US" sz="1400"/>
              <a:t>RandomForestClassifier</a:t>
            </a:r>
          </a:p>
          <a:p>
            <a:pPr>
              <a:lnSpc>
                <a:spcPct val="100000"/>
              </a:lnSpc>
            </a:pPr>
            <a:r>
              <a:rPr lang="en-US" sz="1400"/>
              <a:t>LGBMClassifier</a:t>
            </a:r>
          </a:p>
          <a:p>
            <a:pPr marL="0">
              <a:lnSpc>
                <a:spcPct val="100000"/>
              </a:lnSpc>
            </a:pPr>
            <a:r>
              <a:rPr lang="en-US" sz="1400"/>
              <a:t>Мы разбили тренировочную выборку на 2: train и valid, и проверяли метрику на валидационной выборке.</a:t>
            </a:r>
          </a:p>
          <a:p>
            <a:pPr marL="0">
              <a:lnSpc>
                <a:spcPct val="100000"/>
              </a:lnSpc>
            </a:pPr>
            <a:r>
              <a:rPr lang="en-US" sz="1400"/>
              <a:t>С небольшим отрывом LGBMClassifier показал результаты на валидационной выборке лучше, чем у остальных моделей.</a:t>
            </a:r>
          </a:p>
        </p:txBody>
      </p:sp>
      <p:pic>
        <p:nvPicPr>
          <p:cNvPr id="11" name="Рисунок 12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4561CAF9-511C-109D-A295-FEA7AE6FF29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83459" y="997156"/>
            <a:ext cx="7103279" cy="5390704"/>
          </a:xfrm>
        </p:spPr>
      </p:pic>
    </p:spTree>
    <p:extLst>
      <p:ext uri="{BB962C8B-B14F-4D97-AF65-F5344CB8AC3E}">
        <p14:creationId xmlns:p14="http://schemas.microsoft.com/office/powerpoint/2010/main" val="3040437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A7EF4F-7C15-0B8A-B320-C41089E4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Лучшая модель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8AF4B2-6A81-17C7-41F0-CBD4B33C1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0238" y="2046704"/>
            <a:ext cx="5800400" cy="439866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ru-RU" sz="1400" dirty="0">
                <a:latin typeface="Calibri"/>
                <a:ea typeface="+mn-lt"/>
                <a:cs typeface="+mn-lt"/>
              </a:rPr>
              <a:t> Данная модель представляет собой градиентный </a:t>
            </a:r>
            <a:r>
              <a:rPr lang="ru-RU" sz="1400" dirty="0" err="1">
                <a:latin typeface="Calibri"/>
                <a:ea typeface="+mn-lt"/>
                <a:cs typeface="+mn-lt"/>
              </a:rPr>
              <a:t>бустинг</a:t>
            </a:r>
            <a:r>
              <a:rPr lang="ru-RU" sz="1400" dirty="0">
                <a:latin typeface="Calibri"/>
                <a:ea typeface="+mn-lt"/>
                <a:cs typeface="+mn-lt"/>
              </a:rPr>
              <a:t> деревьев решений с использованием алгоритма </a:t>
            </a:r>
            <a:r>
              <a:rPr lang="ru-RU" sz="1400" dirty="0" err="1">
                <a:latin typeface="Calibri"/>
                <a:ea typeface="+mn-lt"/>
                <a:cs typeface="+mn-lt"/>
              </a:rPr>
              <a:t>LightGBM</a:t>
            </a:r>
            <a:r>
              <a:rPr lang="ru-RU" sz="1400" dirty="0">
                <a:latin typeface="Calibri"/>
                <a:ea typeface="+mn-lt"/>
                <a:cs typeface="+mn-lt"/>
              </a:rPr>
              <a:t>. </a:t>
            </a:r>
            <a:endParaRPr lang="ru-RU" sz="1400">
              <a:latin typeface="Calibri"/>
              <a:ea typeface="+mn-lt"/>
              <a:cs typeface="Calibri"/>
            </a:endParaRPr>
          </a:p>
          <a:p>
            <a:pPr>
              <a:buNone/>
            </a:pPr>
            <a:r>
              <a:rPr lang="ru-RU" sz="1400" dirty="0">
                <a:latin typeface="Calibri"/>
                <a:ea typeface="+mn-lt"/>
                <a:cs typeface="+mn-lt"/>
              </a:rPr>
              <a:t>Плюсы:</a:t>
            </a:r>
            <a:endParaRPr lang="ru-RU">
              <a:latin typeface="Calibri"/>
              <a:ea typeface="+mn-lt"/>
              <a:cs typeface="+mn-lt"/>
            </a:endParaRPr>
          </a:p>
          <a:p>
            <a:r>
              <a:rPr lang="ru-RU" sz="1400" dirty="0">
                <a:latin typeface="Calibri"/>
                <a:ea typeface="+mn-lt"/>
                <a:cs typeface="+mn-lt"/>
              </a:rPr>
              <a:t>Быстродействие:  оптимизация процесса обучения и использованию параллельных вычислений;</a:t>
            </a:r>
            <a:endParaRPr lang="ru-RU">
              <a:latin typeface="Calibri"/>
              <a:ea typeface="+mn-lt"/>
              <a:cs typeface="+mn-lt"/>
            </a:endParaRPr>
          </a:p>
          <a:p>
            <a:r>
              <a:rPr lang="ru-RU" sz="1400" dirty="0">
                <a:latin typeface="Calibri"/>
                <a:ea typeface="+mn-lt"/>
                <a:cs typeface="+mn-lt"/>
              </a:rPr>
              <a:t>Высокая точность: градиентный </a:t>
            </a:r>
            <a:r>
              <a:rPr lang="ru-RU" sz="1400" dirty="0" err="1">
                <a:latin typeface="Calibri"/>
                <a:ea typeface="+mn-lt"/>
                <a:cs typeface="+mn-lt"/>
              </a:rPr>
              <a:t>бустинг</a:t>
            </a:r>
            <a:r>
              <a:rPr lang="ru-RU" sz="1400" dirty="0">
                <a:latin typeface="Calibri"/>
                <a:ea typeface="+mn-lt"/>
                <a:cs typeface="+mn-lt"/>
              </a:rPr>
              <a:t> деревьев решений обычно демонстрирует высокую точность в задачах классификации и регрессии, а использование </a:t>
            </a:r>
            <a:r>
              <a:rPr lang="ru-RU" sz="1400" dirty="0" err="1">
                <a:latin typeface="Calibri"/>
                <a:ea typeface="+mn-lt"/>
                <a:cs typeface="+mn-lt"/>
              </a:rPr>
              <a:t>LightGBM</a:t>
            </a:r>
            <a:r>
              <a:rPr lang="ru-RU" sz="1400" dirty="0">
                <a:latin typeface="Calibri"/>
                <a:ea typeface="+mn-lt"/>
                <a:cs typeface="+mn-lt"/>
              </a:rPr>
              <a:t> позволяет добиться еще более высоких результатов;</a:t>
            </a:r>
            <a:endParaRPr lang="ru-RU">
              <a:latin typeface="Calibri"/>
              <a:ea typeface="+mn-lt"/>
              <a:cs typeface="+mn-lt"/>
            </a:endParaRPr>
          </a:p>
          <a:p>
            <a:r>
              <a:rPr lang="ru-RU" sz="1400" dirty="0">
                <a:latin typeface="Calibri"/>
                <a:ea typeface="+mn-lt"/>
                <a:cs typeface="+mn-lt"/>
              </a:rPr>
              <a:t>Устойчивость к шуму: модель способна обрабатывать тексты с различным уровнем шума и нечёткостью, что делает её универсальной для использования в различных сферах.</a:t>
            </a:r>
            <a:endParaRPr lang="ru-RU">
              <a:latin typeface="Calibri"/>
              <a:ea typeface="+mn-lt"/>
              <a:cs typeface="+mn-lt"/>
            </a:endParaRPr>
          </a:p>
          <a:p>
            <a:pPr>
              <a:buNone/>
            </a:pPr>
            <a:r>
              <a:rPr lang="ru-RU" sz="1400" dirty="0">
                <a:latin typeface="Calibri"/>
                <a:ea typeface="+mn-lt"/>
                <a:cs typeface="+mn-lt"/>
              </a:rPr>
              <a:t>     Мы используем все доступные ядра процессора и автоматически вычисляем веса классов на основе их доли в обучающем наборе. Подобрали такое значение </a:t>
            </a:r>
            <a:r>
              <a:rPr lang="ru-RU" sz="1400" dirty="0" err="1">
                <a:latin typeface="Calibri"/>
                <a:ea typeface="+mn-lt"/>
                <a:cs typeface="+mn-lt"/>
              </a:rPr>
              <a:t>colsample_bytree</a:t>
            </a:r>
            <a:r>
              <a:rPr lang="ru-RU" sz="1400" dirty="0">
                <a:latin typeface="Calibri"/>
                <a:ea typeface="+mn-lt"/>
                <a:cs typeface="+mn-lt"/>
              </a:rPr>
              <a:t>, которое уменьшает переобучение и улучшает обобщающую способность модели.</a:t>
            </a:r>
            <a:endParaRPr lang="ru-RU">
              <a:latin typeface="Calibri"/>
              <a:cs typeface="Calibri"/>
            </a:endParaRPr>
          </a:p>
          <a:p>
            <a:pPr algn="ctr">
              <a:buNone/>
            </a:pPr>
            <a:br>
              <a:rPr lang="en-US" dirty="0"/>
            </a:br>
            <a:endParaRPr lang="en-US" dirty="0"/>
          </a:p>
          <a:p>
            <a:pPr marL="342900" indent="-342900"/>
            <a:endParaRPr lang="ru-RU" dirty="0"/>
          </a:p>
        </p:txBody>
      </p:sp>
      <p:pic>
        <p:nvPicPr>
          <p:cNvPr id="7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F12813D-1697-489A-145D-EF71878C5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269" y="622148"/>
            <a:ext cx="6078746" cy="1099212"/>
          </a:xfrm>
          <a:prstGeom prst="rect">
            <a:avLst/>
          </a:prstGeom>
        </p:spPr>
      </p:pic>
      <p:pic>
        <p:nvPicPr>
          <p:cNvPr id="3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D60452C-DE46-7B79-36BE-CDE6462DEA9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05230" y="5052247"/>
            <a:ext cx="5608247" cy="1392446"/>
          </a:xfrm>
        </p:spPr>
      </p:pic>
      <p:pic>
        <p:nvPicPr>
          <p:cNvPr id="8" name="Рисунок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25E00FC-AFB6-5E46-08A1-A486697FB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910" y="3880496"/>
            <a:ext cx="5618669" cy="865421"/>
          </a:xfrm>
          <a:prstGeom prst="rect">
            <a:avLst/>
          </a:prstGeom>
        </p:spPr>
      </p:pic>
      <p:pic>
        <p:nvPicPr>
          <p:cNvPr id="9" name="Рисунок 9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8BE784B-1B3D-FFB2-4B3C-0FA212E0F8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910" y="2244090"/>
            <a:ext cx="5618670" cy="136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610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2E8CA4-9ED4-27AA-2F9A-5D68BD9BA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4474695" cy="1165199"/>
          </a:xfrm>
        </p:spPr>
        <p:txBody>
          <a:bodyPr>
            <a:normAutofit/>
          </a:bodyPr>
          <a:lstStyle/>
          <a:p>
            <a:r>
              <a:rPr lang="ru-RU" sz="2400" dirty="0"/>
              <a:t>Механизм сортировки и работы с комментаторами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17A0F7-9E8B-9562-6AC7-6D3C0F25B4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1078" y="2132967"/>
            <a:ext cx="5340326" cy="3421007"/>
          </a:xfrm>
          <a:ln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-RU" sz="1200" dirty="0">
                <a:latin typeface="Calibri"/>
                <a:ea typeface="+mn-lt"/>
                <a:cs typeface="+mn-lt"/>
              </a:rPr>
              <a:t>Для описания механизма взаимодействия с комментаторами мы реализовали </a:t>
            </a:r>
            <a:r>
              <a:rPr lang="ru-RU" sz="1200" dirty="0" err="1">
                <a:latin typeface="Calibri"/>
                <a:ea typeface="+mn-lt"/>
                <a:cs typeface="+mn-lt"/>
              </a:rPr>
              <a:t>backend</a:t>
            </a:r>
            <a:r>
              <a:rPr lang="ru-RU" sz="1200" dirty="0">
                <a:latin typeface="Calibri"/>
                <a:ea typeface="+mn-lt"/>
                <a:cs typeface="+mn-lt"/>
              </a:rPr>
              <a:t> и </a:t>
            </a:r>
            <a:r>
              <a:rPr lang="ru-RU" sz="1200" dirty="0" err="1">
                <a:latin typeface="Calibri"/>
                <a:ea typeface="+mn-lt"/>
                <a:cs typeface="+mn-lt"/>
              </a:rPr>
              <a:t>frontend</a:t>
            </a:r>
            <a:r>
              <a:rPr lang="ru-RU" sz="1200" dirty="0">
                <a:latin typeface="Calibri"/>
                <a:ea typeface="+mn-lt"/>
                <a:cs typeface="+mn-lt"/>
              </a:rPr>
              <a:t>.</a:t>
            </a:r>
            <a:endParaRPr lang="en-US" sz="12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ru-RU" sz="1200" b="1" dirty="0">
                <a:latin typeface="Calibri"/>
                <a:ea typeface="+mn-lt"/>
                <a:cs typeface="+mn-lt"/>
              </a:rPr>
              <a:t>Суть</a:t>
            </a:r>
            <a:r>
              <a:rPr lang="ru-RU" sz="1200" dirty="0">
                <a:latin typeface="Calibri"/>
                <a:ea typeface="+mn-lt"/>
                <a:cs typeface="+mn-lt"/>
              </a:rPr>
              <a:t>: пользователь пишет комментарий → при нажатии на кнопку публикации алгоритм предсказывает полезность комментария → </a:t>
            </a:r>
            <a:endParaRPr lang="ru-RU" sz="1200">
              <a:latin typeface="Calibri"/>
              <a:cs typeface="Calibri"/>
            </a:endParaRPr>
          </a:p>
          <a:p>
            <a:r>
              <a:rPr lang="ru-RU" sz="1200" dirty="0">
                <a:latin typeface="Calibri"/>
                <a:ea typeface="+mn-lt"/>
                <a:cs typeface="+mn-lt"/>
              </a:rPr>
              <a:t>→ высокая полезность  →  мгновенная публикация;</a:t>
            </a:r>
            <a:endParaRPr lang="ru-RU" sz="1200" dirty="0">
              <a:latin typeface="Calibri"/>
              <a:cs typeface="Calibri"/>
            </a:endParaRPr>
          </a:p>
          <a:p>
            <a:r>
              <a:rPr lang="ru-RU" sz="1200" dirty="0">
                <a:latin typeface="Calibri"/>
                <a:ea typeface="+mn-lt"/>
                <a:cs typeface="+mn-lt"/>
              </a:rPr>
              <a:t>→ низкая полезность → пользователю предлагается улучшить комментарий </a:t>
            </a:r>
            <a:endParaRPr lang="ru-RU" sz="120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ru-RU" sz="1200" dirty="0">
                <a:latin typeface="Calibri"/>
                <a:ea typeface="+mn-lt"/>
                <a:cs typeface="+mn-lt"/>
              </a:rPr>
              <a:t>Таким образом мы можем </a:t>
            </a:r>
            <a:r>
              <a:rPr lang="ru-RU" sz="1200" i="1" dirty="0">
                <a:latin typeface="Calibri"/>
                <a:ea typeface="+mn-lt"/>
                <a:cs typeface="+mn-lt"/>
              </a:rPr>
              <a:t>обратить внимание пользователей на качество написанного ими комментария</a:t>
            </a:r>
            <a:r>
              <a:rPr lang="ru-RU" sz="1200" dirty="0">
                <a:latin typeface="Calibri"/>
                <a:ea typeface="+mn-lt"/>
                <a:cs typeface="+mn-lt"/>
              </a:rPr>
              <a:t>.</a:t>
            </a:r>
            <a:endParaRPr lang="en-US" sz="12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ru-RU" sz="1200" dirty="0" err="1">
                <a:latin typeface="Calibri"/>
                <a:ea typeface="+mn-lt"/>
                <a:cs typeface="+mn-lt"/>
              </a:rPr>
              <a:t>Backend</a:t>
            </a:r>
            <a:r>
              <a:rPr lang="ru-RU" sz="1200" dirty="0">
                <a:latin typeface="Calibri"/>
                <a:ea typeface="+mn-lt"/>
                <a:cs typeface="+mn-lt"/>
              </a:rPr>
              <a:t> реализован с использованием Java Spring </a:t>
            </a:r>
            <a:r>
              <a:rPr lang="ru-RU" sz="1200" dirty="0" err="1">
                <a:latin typeface="Calibri"/>
                <a:ea typeface="+mn-lt"/>
                <a:cs typeface="+mn-lt"/>
              </a:rPr>
              <a:t>Boot,подключаемого</a:t>
            </a:r>
            <a:r>
              <a:rPr lang="ru-RU" sz="1200" dirty="0">
                <a:latin typeface="Calibri"/>
                <a:ea typeface="+mn-lt"/>
                <a:cs typeface="+mn-lt"/>
              </a:rPr>
              <a:t> к удалённой реляционной базе данных MySQL. В БД две таблицы, связанные внешним ключом ‘</a:t>
            </a:r>
            <a:r>
              <a:rPr lang="ru-RU" sz="1200" dirty="0" err="1">
                <a:latin typeface="Calibri"/>
                <a:ea typeface="+mn-lt"/>
                <a:cs typeface="+mn-lt"/>
              </a:rPr>
              <a:t>user_id</a:t>
            </a:r>
            <a:r>
              <a:rPr lang="ru-RU" sz="1200" dirty="0">
                <a:latin typeface="Calibri"/>
                <a:ea typeface="+mn-lt"/>
                <a:cs typeface="+mn-lt"/>
              </a:rPr>
              <a:t>’:  1. авторы комментариев - `</a:t>
            </a:r>
            <a:r>
              <a:rPr lang="ru-RU" sz="1200" dirty="0" err="1">
                <a:latin typeface="Calibri"/>
                <a:ea typeface="+mn-lt"/>
                <a:cs typeface="+mn-lt"/>
              </a:rPr>
              <a:t>user</a:t>
            </a:r>
            <a:r>
              <a:rPr lang="ru-RU" sz="1200" dirty="0">
                <a:latin typeface="Calibri"/>
                <a:ea typeface="+mn-lt"/>
                <a:cs typeface="+mn-lt"/>
              </a:rPr>
              <a:t>`; 2. их комментарии - `</a:t>
            </a:r>
            <a:r>
              <a:rPr lang="ru-RU" sz="1200" dirty="0" err="1">
                <a:latin typeface="Calibri"/>
                <a:ea typeface="+mn-lt"/>
                <a:cs typeface="+mn-lt"/>
              </a:rPr>
              <a:t>comment</a:t>
            </a:r>
            <a:r>
              <a:rPr lang="ru-RU" sz="1200" dirty="0">
                <a:latin typeface="Calibri"/>
                <a:ea typeface="+mn-lt"/>
                <a:cs typeface="+mn-lt"/>
              </a:rPr>
              <a:t>`</a:t>
            </a:r>
            <a:br>
              <a:rPr lang="en-US" sz="1200" dirty="0">
                <a:latin typeface="Calibri"/>
              </a:rPr>
            </a:br>
            <a:endParaRPr lang="en-US"/>
          </a:p>
          <a:p>
            <a:endParaRPr lang="ru-RU" dirty="0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B31F191-ED59-F1C0-88CE-712FF33910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326111" y="2544836"/>
            <a:ext cx="2571750" cy="2324100"/>
          </a:xfrm>
        </p:spPr>
      </p:pic>
      <p:pic>
        <p:nvPicPr>
          <p:cNvPr id="6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77E1E28-E644-9EAA-70CE-9544D81AFD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468" r="315" b="-1064"/>
          <a:stretch/>
        </p:blipFill>
        <p:spPr>
          <a:xfrm>
            <a:off x="7059193" y="807018"/>
            <a:ext cx="4529095" cy="1043293"/>
          </a:xfrm>
          <a:prstGeom prst="rect">
            <a:avLst/>
          </a:prstGeom>
        </p:spPr>
      </p:pic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A73F6C5C-FAE2-7FC4-77BE-1FE007B12B99}"/>
              </a:ext>
            </a:extLst>
          </p:cNvPr>
          <p:cNvSpPr/>
          <p:nvPr/>
        </p:nvSpPr>
        <p:spPr>
          <a:xfrm rot="7380000">
            <a:off x="10946170" y="2036583"/>
            <a:ext cx="718867" cy="2012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B529ADF-7CB9-03EE-37BF-F93F41204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9608" y="2018462"/>
            <a:ext cx="3275162" cy="2849830"/>
          </a:xfrm>
          <a:prstGeom prst="rect">
            <a:avLst/>
          </a:prstGeom>
        </p:spPr>
      </p:pic>
      <p:pic>
        <p:nvPicPr>
          <p:cNvPr id="8" name="Рисунок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6A5774D-C451-2937-D43A-5D4C53440A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9608" y="5040028"/>
            <a:ext cx="5172973" cy="5304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476AC5-F88E-CAA3-0F47-D88E9A7A8E9F}"/>
              </a:ext>
            </a:extLst>
          </p:cNvPr>
          <p:cNvSpPr txBox="1"/>
          <p:nvPr/>
        </p:nvSpPr>
        <p:spPr>
          <a:xfrm>
            <a:off x="405625" y="5679974"/>
            <a:ext cx="8541069" cy="11818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ru-RU" sz="1200" dirty="0" err="1">
                <a:latin typeface="Calibri"/>
                <a:ea typeface="+mn-lt"/>
                <a:cs typeface="+mn-lt"/>
              </a:rPr>
              <a:t>Фронтенд</a:t>
            </a:r>
            <a:r>
              <a:rPr lang="ru-RU" sz="1200" dirty="0">
                <a:latin typeface="Calibri"/>
                <a:ea typeface="+mn-lt"/>
                <a:cs typeface="+mn-lt"/>
              </a:rPr>
              <a:t>  в виде </a:t>
            </a:r>
            <a:r>
              <a:rPr lang="ru-RU" sz="1200" dirty="0" err="1">
                <a:latin typeface="Calibri"/>
                <a:ea typeface="+mn-lt"/>
                <a:cs typeface="+mn-lt"/>
              </a:rPr>
              <a:t>html</a:t>
            </a:r>
            <a:r>
              <a:rPr lang="ru-RU" sz="1200" dirty="0">
                <a:latin typeface="Calibri"/>
                <a:ea typeface="+mn-lt"/>
                <a:cs typeface="+mn-lt"/>
              </a:rPr>
              <a:t> страницы с поддержкой CSS и </a:t>
            </a:r>
            <a:r>
              <a:rPr lang="ru-RU" sz="1200" dirty="0" err="1">
                <a:latin typeface="Calibri"/>
                <a:ea typeface="+mn-lt"/>
                <a:cs typeface="+mn-lt"/>
              </a:rPr>
              <a:t>Javascript</a:t>
            </a:r>
            <a:r>
              <a:rPr lang="ru-RU" sz="1200" dirty="0">
                <a:latin typeface="Calibri"/>
                <a:ea typeface="+mn-lt"/>
                <a:cs typeface="+mn-lt"/>
              </a:rPr>
              <a:t>. Запуск приложения с использованием </a:t>
            </a:r>
            <a:r>
              <a:rPr lang="ru-RU" sz="1200" dirty="0" err="1">
                <a:latin typeface="Calibri"/>
                <a:ea typeface="+mn-lt"/>
                <a:cs typeface="+mn-lt"/>
              </a:rPr>
              <a:t>jar</a:t>
            </a:r>
            <a:r>
              <a:rPr lang="ru-RU" sz="1200" dirty="0">
                <a:latin typeface="Calibri"/>
                <a:ea typeface="+mn-lt"/>
                <a:cs typeface="+mn-lt"/>
              </a:rPr>
              <a:t> файла ‘SortingComments-1.0-SNAPSHOT.jar’; С веб-браузера в режиме инкогнито вводим в адресной строке </a:t>
            </a:r>
            <a:r>
              <a:rPr lang="ru-RU" sz="1200" dirty="0">
                <a:latin typeface="Calibri"/>
                <a:ea typeface="+mn-lt"/>
                <a:cs typeface="+mn-lt"/>
                <a:hlinkClick r:id="rId6"/>
              </a:rPr>
              <a:t>http://localhost:8080/</a:t>
            </a:r>
            <a:r>
              <a:rPr lang="ru-RU" sz="1200" dirty="0">
                <a:latin typeface="Calibri"/>
                <a:ea typeface="+mn-lt"/>
                <a:cs typeface="+mn-lt"/>
              </a:rPr>
              <a:t> - на странице можно оставить свой комментарий и приложение оценит его. Если  у комментария низкий рейтинг, то при попытке опубликовать комментарий получите предложение его скорректировать.</a:t>
            </a:r>
            <a:endParaRPr lang="ru-RU" sz="1200">
              <a:latin typeface="Calibri"/>
              <a:cs typeface="Calibri"/>
            </a:endParaRPr>
          </a:p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5764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CCBC85-DE6F-2792-EBCA-A95E1C8F2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084" y="459481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600"/>
              <a:t>Полезные инсайты по результатам предсказаний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Рисунок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B532254-1C5F-A05F-45CD-67C2E8ABC2A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74235" y="168290"/>
            <a:ext cx="6039040" cy="3089836"/>
          </a:xfrm>
        </p:spPr>
      </p:pic>
      <p:sp>
        <p:nvSpPr>
          <p:cNvPr id="7" name="Объект 6">
            <a:extLst>
              <a:ext uri="{FF2B5EF4-FFF2-40B4-BE49-F238E27FC236}">
                <a16:creationId xmlns:a16="http://schemas.microsoft.com/office/drawing/2014/main" id="{2F33822B-060A-11E1-4A75-D7875FF084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153" y="2463647"/>
            <a:ext cx="5239684" cy="41830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1400" dirty="0">
                <a:latin typeface="Calibri"/>
                <a:ea typeface="+mn-lt"/>
                <a:cs typeface="+mn-lt"/>
              </a:rPr>
              <a:t>Анализ облака слов комментариев с рангом 0 и 1 указывает на то, что пользователи проявляют большой интерес к работе, софтверной индустрии и личному развитию. Они также активно используют различные источники информации и выражают оценку и анализ событий. Эти темы могут быть полезными для обсуждения в будущих постах и комментариях.</a:t>
            </a:r>
          </a:p>
          <a:p>
            <a:r>
              <a:rPr lang="ru-RU" sz="1400" dirty="0">
                <a:latin typeface="Calibri"/>
                <a:cs typeface="Calibri"/>
              </a:rPr>
              <a:t>В комментариях с высокой полезностью </a:t>
            </a:r>
            <a:r>
              <a:rPr lang="ru-RU" sz="1400" dirty="0">
                <a:latin typeface="Calibri"/>
                <a:ea typeface="+mn-lt"/>
                <a:cs typeface="Calibri"/>
              </a:rPr>
              <a:t> </a:t>
            </a:r>
            <a:r>
              <a:rPr lang="ru-RU" sz="1400" dirty="0">
                <a:latin typeface="Calibri"/>
                <a:ea typeface="+mn-lt"/>
                <a:cs typeface="+mn-lt"/>
              </a:rPr>
              <a:t>присутствует разная тональность: есть тексты и с позитивной, и с негативной окраской.</a:t>
            </a:r>
            <a:endParaRPr lang="ru-RU" sz="1400" dirty="0">
              <a:latin typeface="Calibri"/>
              <a:cs typeface="Calibri"/>
            </a:endParaRPr>
          </a:p>
          <a:p>
            <a:r>
              <a:rPr lang="ru-RU" sz="1400" dirty="0">
                <a:latin typeface="Calibri"/>
                <a:ea typeface="+mn-lt"/>
                <a:cs typeface="+mn-lt"/>
              </a:rPr>
              <a:t>Помимо этого анализ эмоциональной окраски указывает на то, что в комментариях с рангом 0 и 1 эмоции, скорее похожие на </a:t>
            </a:r>
            <a:r>
              <a:rPr lang="ru-RU" sz="1400" i="1" dirty="0">
                <a:latin typeface="Calibri"/>
                <a:ea typeface="+mn-lt"/>
                <a:cs typeface="+mn-lt"/>
              </a:rPr>
              <a:t>грусть</a:t>
            </a:r>
            <a:r>
              <a:rPr lang="ru-RU" sz="1400" dirty="0">
                <a:latin typeface="Calibri"/>
                <a:ea typeface="+mn-lt"/>
                <a:cs typeface="+mn-lt"/>
              </a:rPr>
              <a:t>, занимают малую часть, в то время как похожие на </a:t>
            </a:r>
            <a:br>
              <a:rPr lang="ru-RU" sz="1400" dirty="0">
                <a:latin typeface="Calibri"/>
                <a:ea typeface="+mn-lt"/>
                <a:cs typeface="+mn-lt"/>
              </a:rPr>
            </a:br>
            <a:r>
              <a:rPr lang="ru-RU" sz="1400" i="1" dirty="0">
                <a:latin typeface="Calibri"/>
                <a:ea typeface="+mn-lt"/>
                <a:cs typeface="+mn-lt"/>
              </a:rPr>
              <a:t>радость</a:t>
            </a:r>
            <a:r>
              <a:rPr lang="ru-RU" sz="1400" dirty="0">
                <a:latin typeface="Calibri"/>
                <a:ea typeface="+mn-lt"/>
                <a:cs typeface="+mn-lt"/>
              </a:rPr>
              <a:t> встречаются чаще всего.</a:t>
            </a:r>
            <a:endParaRPr lang="ru-RU" sz="1400" dirty="0">
              <a:latin typeface="Calibri"/>
              <a:cs typeface="Calibri"/>
            </a:endParaRPr>
          </a:p>
          <a:p>
            <a:endParaRPr lang="ru-RU" sz="1200" dirty="0">
              <a:latin typeface="Calibri"/>
              <a:cs typeface="Calibri"/>
            </a:endParaRPr>
          </a:p>
        </p:txBody>
      </p:sp>
      <p:pic>
        <p:nvPicPr>
          <p:cNvPr id="3" name="Рисунок 3" descr="Изображение выглядит как текст, кроссворд, векторная графика, день&#10;&#10;Автоматически созданное описание">
            <a:extLst>
              <a:ext uri="{FF2B5EF4-FFF2-40B4-BE49-F238E27FC236}">
                <a16:creationId xmlns:a16="http://schemas.microsoft.com/office/drawing/2014/main" id="{1B4C088A-6315-9288-31B4-05945CD07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005" y="3320830"/>
            <a:ext cx="6639463" cy="353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154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 descr="Изображение выглядит как человек, в помещении, сидящий, кружка&#10;&#10;Автоматически созданное описание">
            <a:extLst>
              <a:ext uri="{FF2B5EF4-FFF2-40B4-BE49-F238E27FC236}">
                <a16:creationId xmlns:a16="http://schemas.microsoft.com/office/drawing/2014/main" id="{71EA6499-4544-8A74-C680-8B3291A99E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43" t="3859" r="10672" b="27038"/>
          <a:stretch/>
        </p:blipFill>
        <p:spPr>
          <a:xfrm>
            <a:off x="484632" y="2118619"/>
            <a:ext cx="2560320" cy="261461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DA1EB8-87CF-4588-A1FD-4756F9A28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10079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Рисунок 9" descr="Изображение выглядит как дерево, человек, на открытом воздухе, растение&#10;&#10;Автоматически созданное описание">
            <a:extLst>
              <a:ext uri="{FF2B5EF4-FFF2-40B4-BE49-F238E27FC236}">
                <a16:creationId xmlns:a16="http://schemas.microsoft.com/office/drawing/2014/main" id="{CF2F2EB9-8304-5C3F-9C3A-8C3B75E9C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4631" y="2152168"/>
            <a:ext cx="2560320" cy="2547518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7A4E378-EA57-47B9-B1EB-58B998F6C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2595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7" descr="Изображение выглядит как человек, ношение, позирование, улыбающийся&#10;&#10;Автоматически созданное описание">
            <a:extLst>
              <a:ext uri="{FF2B5EF4-FFF2-40B4-BE49-F238E27FC236}">
                <a16:creationId xmlns:a16="http://schemas.microsoft.com/office/drawing/2014/main" id="{DC07E30F-7406-FE4A-3258-A2A5640920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3" t="195" r="3909" b="-461"/>
          <a:stretch/>
        </p:blipFill>
        <p:spPr>
          <a:xfrm>
            <a:off x="6235726" y="2115457"/>
            <a:ext cx="2560320" cy="262093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2B31ED6-76F0-425A-9A41-C947AEF9C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66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C949570-D162-120F-AF64-ACFD7A74CCE0}"/>
              </a:ext>
            </a:extLst>
          </p:cNvPr>
          <p:cNvSpPr/>
          <p:nvPr/>
        </p:nvSpPr>
        <p:spPr>
          <a:xfrm>
            <a:off x="490080" y="232850"/>
            <a:ext cx="143773" cy="13370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A66060-7A4C-474B-637E-079785B29D3F}"/>
              </a:ext>
            </a:extLst>
          </p:cNvPr>
          <p:cNvSpPr txBox="1"/>
          <p:nvPr/>
        </p:nvSpPr>
        <p:spPr>
          <a:xfrm>
            <a:off x="891083" y="497268"/>
            <a:ext cx="517803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ea typeface="+mn-lt"/>
                <a:cs typeface="+mn-lt"/>
              </a:rPr>
              <a:t>Наша команда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5092344-212C-9CAD-435F-83C185C4E0D8}"/>
              </a:ext>
            </a:extLst>
          </p:cNvPr>
          <p:cNvSpPr/>
          <p:nvPr/>
        </p:nvSpPr>
        <p:spPr>
          <a:xfrm>
            <a:off x="5996608" y="391000"/>
            <a:ext cx="143773" cy="10207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2D2B1D-FEBB-C8A3-A5EA-EFA7B6F902D2}"/>
              </a:ext>
            </a:extLst>
          </p:cNvPr>
          <p:cNvSpPr txBox="1"/>
          <p:nvPr/>
        </p:nvSpPr>
        <p:spPr>
          <a:xfrm>
            <a:off x="6239460" y="497267"/>
            <a:ext cx="517803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code_squad</a:t>
            </a:r>
            <a:endParaRPr lang="ru-RU" sz="4800" b="1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BF9F41-E8B3-750F-626C-DAD9FC013910}"/>
              </a:ext>
            </a:extLst>
          </p:cNvPr>
          <p:cNvSpPr txBox="1"/>
          <p:nvPr/>
        </p:nvSpPr>
        <p:spPr>
          <a:xfrm>
            <a:off x="429444" y="4896428"/>
            <a:ext cx="2486970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Смирнов Александр</a:t>
            </a:r>
            <a:r>
              <a:rPr lang="ru-RU" dirty="0">
                <a:ea typeface="+mn-lt"/>
                <a:cs typeface="+mn-lt"/>
              </a:rPr>
              <a:t>  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 err="1"/>
              <a:t>Предобработка</a:t>
            </a:r>
            <a:r>
              <a:rPr lang="en-US" sz="1600" dirty="0"/>
              <a:t> и </a:t>
            </a:r>
            <a:r>
              <a:rPr lang="en-US" sz="1600" dirty="0" err="1"/>
              <a:t>векторизация</a:t>
            </a:r>
            <a:br>
              <a:rPr lang="en-US" dirty="0"/>
            </a:b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CE61F1-3054-103E-3E61-F38881DE7BC0}"/>
              </a:ext>
            </a:extLst>
          </p:cNvPr>
          <p:cNvSpPr txBox="1"/>
          <p:nvPr/>
        </p:nvSpPr>
        <p:spPr>
          <a:xfrm>
            <a:off x="3276160" y="4896427"/>
            <a:ext cx="2486970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Кочеткова Елена</a:t>
            </a:r>
          </a:p>
          <a:p>
            <a:r>
              <a:rPr lang="en-US" sz="1600" dirty="0" err="1"/>
              <a:t>Обучение</a:t>
            </a:r>
            <a:r>
              <a:rPr lang="en-US" sz="1600" dirty="0"/>
              <a:t> и </a:t>
            </a:r>
            <a:r>
              <a:rPr lang="en-US" sz="1600" dirty="0" err="1"/>
              <a:t>анализ</a:t>
            </a:r>
            <a:r>
              <a:rPr lang="en-US" sz="1600" dirty="0"/>
              <a:t> </a:t>
            </a:r>
            <a:r>
              <a:rPr lang="en-US" sz="1600" dirty="0" err="1"/>
              <a:t>данных</a:t>
            </a:r>
            <a:br>
              <a:rPr lang="en-US" dirty="0"/>
            </a:b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93857CB-86D2-17F6-EFF4-F9D61410A123}"/>
              </a:ext>
            </a:extLst>
          </p:cNvPr>
          <p:cNvSpPr txBox="1"/>
          <p:nvPr/>
        </p:nvSpPr>
        <p:spPr>
          <a:xfrm>
            <a:off x="6237896" y="4896426"/>
            <a:ext cx="2558856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Головастов Василий</a:t>
            </a:r>
          </a:p>
          <a:p>
            <a:r>
              <a:rPr lang="en-US" sz="1600" dirty="0" err="1"/>
              <a:t>Сортировка</a:t>
            </a:r>
            <a:r>
              <a:rPr lang="en-US" sz="1600" dirty="0"/>
              <a:t> и </a:t>
            </a:r>
            <a:r>
              <a:rPr lang="en-US" sz="1600" dirty="0" err="1"/>
              <a:t>работа</a:t>
            </a:r>
            <a:r>
              <a:rPr lang="en-US" sz="1600" dirty="0"/>
              <a:t> с </a:t>
            </a:r>
            <a:r>
              <a:rPr lang="en-US" sz="1600" dirty="0" err="1"/>
              <a:t>комментаторами</a:t>
            </a:r>
            <a:endParaRPr lang="en-US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DD692F-9F1E-C925-7307-D20A9F5951C6}"/>
              </a:ext>
            </a:extLst>
          </p:cNvPr>
          <p:cNvSpPr txBox="1"/>
          <p:nvPr/>
        </p:nvSpPr>
        <p:spPr>
          <a:xfrm>
            <a:off x="555403" y="6170386"/>
            <a:ext cx="25588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dirty="0">
                <a:ea typeface="+mn-lt"/>
                <a:cs typeface="+mn-lt"/>
                <a:hlinkClick r:id="rId5"/>
              </a:rPr>
              <a:t>aleximtb@gmail.com</a:t>
            </a:r>
            <a:endParaRPr lang="ru-RU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D779B0-7F19-C529-3AF8-7394137E4820}"/>
              </a:ext>
            </a:extLst>
          </p:cNvPr>
          <p:cNvSpPr txBox="1"/>
          <p:nvPr/>
        </p:nvSpPr>
        <p:spPr>
          <a:xfrm>
            <a:off x="2798271" y="5753444"/>
            <a:ext cx="3665913" cy="6607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+mn-lt"/>
                <a:cs typeface="+mn-lt"/>
              </a:rPr>
              <a:t> </a:t>
            </a:r>
            <a:r>
              <a:rPr lang="ru-RU" dirty="0">
                <a:ea typeface="+mn-lt"/>
                <a:cs typeface="+mn-lt"/>
                <a:hlinkClick r:id="rId6"/>
              </a:rPr>
              <a:t>lena.tyulkina20022002@mail.ru</a:t>
            </a:r>
            <a:r>
              <a:rPr lang="ru-RU" dirty="0">
                <a:ea typeface="+mn-lt"/>
                <a:cs typeface="+mn-lt"/>
              </a:rPr>
              <a:t> </a:t>
            </a:r>
            <a:endParaRPr lang="ru-R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533AC5-5EDA-83CA-37A8-587FE3EF08E5}"/>
              </a:ext>
            </a:extLst>
          </p:cNvPr>
          <p:cNvSpPr txBox="1"/>
          <p:nvPr/>
        </p:nvSpPr>
        <p:spPr>
          <a:xfrm>
            <a:off x="6263213" y="6170386"/>
            <a:ext cx="26882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+mn-lt"/>
                <a:cs typeface="+mn-lt"/>
              </a:rPr>
              <a:t> </a:t>
            </a:r>
            <a:r>
              <a:rPr lang="ru-RU" dirty="0">
                <a:ea typeface="+mn-lt"/>
                <a:cs typeface="+mn-lt"/>
                <a:hlinkClick r:id="rId7"/>
              </a:rPr>
              <a:t>vsgolovastov@mail.ru</a:t>
            </a:r>
            <a:endParaRPr lang="ru-RU">
              <a:ea typeface="+mn-lt"/>
              <a:cs typeface="+mn-lt"/>
              <a:hlinkClick r:id="rId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EE41AD-8831-DF9D-B1FA-CFEA099DFCDF}"/>
              </a:ext>
            </a:extLst>
          </p:cNvPr>
          <p:cNvSpPr txBox="1"/>
          <p:nvPr/>
        </p:nvSpPr>
        <p:spPr>
          <a:xfrm>
            <a:off x="9027103" y="4896425"/>
            <a:ext cx="2745761" cy="6155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Шимельфених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 Андрей</a:t>
            </a:r>
            <a:endParaRPr lang="ru-RU" b="1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1600" dirty="0" err="1"/>
              <a:t>Предобработка</a:t>
            </a:r>
            <a:endParaRPr lang="en-US" dirty="0" err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9FE49B-8043-C0F8-696A-2AD5D4E10039}"/>
              </a:ext>
            </a:extLst>
          </p:cNvPr>
          <p:cNvSpPr txBox="1"/>
          <p:nvPr/>
        </p:nvSpPr>
        <p:spPr>
          <a:xfrm>
            <a:off x="8707364" y="5810951"/>
            <a:ext cx="33927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+mn-lt"/>
                <a:cs typeface="+mn-lt"/>
              </a:rPr>
              <a:t> </a:t>
            </a:r>
            <a:r>
              <a:rPr lang="ru-RU" dirty="0">
                <a:ea typeface="+mn-lt"/>
                <a:cs typeface="+mn-lt"/>
                <a:hlinkClick r:id="rId8"/>
              </a:rPr>
              <a:t>shimelfenikh_andrey@mail.ru</a:t>
            </a:r>
            <a:r>
              <a:rPr lang="ru-RU" dirty="0">
                <a:ea typeface="+mn-lt"/>
                <a:cs typeface="+mn-lt"/>
              </a:rPr>
              <a:t> </a:t>
            </a:r>
            <a:endParaRPr lang="ru-RU"/>
          </a:p>
        </p:txBody>
      </p:sp>
      <p:pic>
        <p:nvPicPr>
          <p:cNvPr id="2" name="Рисунок 3" descr="Изображение выглядит как человек, костюм, стоящий, одетый&#10;&#10;Автоматически созданное описание">
            <a:extLst>
              <a:ext uri="{FF2B5EF4-FFF2-40B4-BE49-F238E27FC236}">
                <a16:creationId xmlns:a16="http://schemas.microsoft.com/office/drawing/2014/main" id="{90C1473D-5F78-B2FA-128D-6DCED40E62A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1525" t="3449" r="22783" b="52047"/>
          <a:stretch/>
        </p:blipFill>
        <p:spPr>
          <a:xfrm>
            <a:off x="9124733" y="2120324"/>
            <a:ext cx="2557638" cy="261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448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C073DF-2328-6568-BFBF-1C737B941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CEC5CD-D117-3B52-1E5E-CBA982D73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 err="1"/>
              <a:t>MindMap</a:t>
            </a:r>
            <a:r>
              <a:rPr lang="ru-RU" dirty="0"/>
              <a:t> со схемой нашей работы: </a:t>
            </a:r>
            <a:r>
              <a:rPr lang="ru-RU" dirty="0">
                <a:ea typeface="+mn-lt"/>
                <a:cs typeface="+mn-lt"/>
                <a:hlinkClick r:id="rId2"/>
              </a:rPr>
              <a:t>https://miro.com/app/board/uXjVMd_wpR4=/?share_link_id=6438715479</a:t>
            </a:r>
            <a:endParaRPr lang="ru-RU">
              <a:ea typeface="+mn-lt"/>
              <a:cs typeface="+mn-lt"/>
            </a:endParaRPr>
          </a:p>
          <a:p>
            <a:pPr marL="0" indent="0">
              <a:buNone/>
            </a:pPr>
            <a:r>
              <a:rPr lang="ru-RU"/>
              <a:t>Здесь можно посмотреть, как мы подходили к решению кейса и как </a:t>
            </a:r>
            <a:r>
              <a:rPr lang="ru-RU" dirty="0"/>
              <a:t>связывали процессы</a:t>
            </a:r>
          </a:p>
          <a:p>
            <a:r>
              <a:rPr lang="ru-RU" dirty="0"/>
              <a:t>Доступ к нашему </a:t>
            </a:r>
            <a:r>
              <a:rPr lang="ru-RU" dirty="0" err="1"/>
              <a:t>гугл</a:t>
            </a:r>
            <a:r>
              <a:rPr lang="ru-RU" dirty="0"/>
              <a:t>-диску (в ноутбуках загружали файлы с него):</a:t>
            </a:r>
          </a:p>
          <a:p>
            <a:pPr marL="0" indent="0">
              <a:buNone/>
            </a:pPr>
            <a:r>
              <a:rPr lang="ru-RU" dirty="0">
                <a:ea typeface="+mn-lt"/>
                <a:cs typeface="+mn-lt"/>
              </a:rPr>
              <a:t>   Логин: </a:t>
            </a:r>
            <a:r>
              <a:rPr lang="ru-RU" dirty="0">
                <a:ea typeface="+mn-lt"/>
                <a:cs typeface="+mn-lt"/>
                <a:hlinkClick r:id="rId3"/>
              </a:rPr>
              <a:t>ds.challenge23@gmail.com</a:t>
            </a:r>
            <a:r>
              <a:rPr lang="ru-RU" dirty="0">
                <a:ea typeface="+mn-lt"/>
                <a:cs typeface="+mn-lt"/>
              </a:rPr>
              <a:t> Пароль: Ds12345678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186844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AccentBoxVTI</vt:lpstr>
      <vt:lpstr>CUP IT  Data Science  2023</vt:lpstr>
      <vt:lpstr>Предобработка данных</vt:lpstr>
      <vt:lpstr>Векторизация</vt:lpstr>
      <vt:lpstr>Выбор лучшего алгоритма</vt:lpstr>
      <vt:lpstr>Лучшая модель</vt:lpstr>
      <vt:lpstr>Механизм сортировки и работы с комментаторами</vt:lpstr>
      <vt:lpstr>Полезные инсайты по результатам предсказаний</vt:lpstr>
      <vt:lpstr>Презентация PowerPoint</vt:lpstr>
      <vt:lpstr>Приложение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663</cp:revision>
  <dcterms:created xsi:type="dcterms:W3CDTF">2023-03-19T13:38:13Z</dcterms:created>
  <dcterms:modified xsi:type="dcterms:W3CDTF">2023-03-20T02:20:09Z</dcterms:modified>
</cp:coreProperties>
</file>

<file path=docProps/thumbnail.jpeg>
</file>